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5050"/>
    <a:srgbClr val="FF6600"/>
    <a:srgbClr val="FFCC00"/>
    <a:srgbClr val="FF9933"/>
    <a:srgbClr val="00CC99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A130D-9E70-4148-975D-725785CA3AAC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FC4D6-A96F-4510-898F-DC219B9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4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FC4D6-A96F-4510-898F-DC219B97C2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96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2024/3/9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B5F23-59C3-4318-8003-0E20AAEE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7" y="689483"/>
            <a:ext cx="10259279" cy="504731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業務フロー</a:t>
            </a:r>
            <a:r>
              <a:rPr kumimoji="1" lang="en-US" altLang="ja-JP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契約～</a:t>
            </a:r>
            <a:r>
              <a:rPr kumimoji="1" lang="ja-JP" altLang="en-US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ご利用開始</a:t>
            </a: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開始（システム開発なし）</a:t>
            </a:r>
            <a:endParaRPr kumimoji="1" lang="ja-JP" altLang="en-US" sz="28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B2C3A825-4B20-416B-B90A-AA4C760694C1}"/>
              </a:ext>
            </a:extLst>
          </p:cNvPr>
          <p:cNvSpPr/>
          <p:nvPr/>
        </p:nvSpPr>
        <p:spPr>
          <a:xfrm>
            <a:off x="2308560" y="1302476"/>
            <a:ext cx="2338984" cy="504732"/>
          </a:xfrm>
          <a:prstGeom prst="homePlate">
            <a:avLst>
              <a:gd name="adj" fmla="val 43421"/>
            </a:avLst>
          </a:prstGeom>
          <a:solidFill>
            <a:srgbClr val="0099C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bg1"/>
                </a:solidFill>
                <a:effectLst/>
                <a:latin typeface="Google Sans"/>
              </a:rPr>
              <a:t>集客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28C2CFB-0B97-49C8-A3B5-A055E0F0408E}"/>
              </a:ext>
            </a:extLst>
          </p:cNvPr>
          <p:cNvSpPr/>
          <p:nvPr/>
        </p:nvSpPr>
        <p:spPr>
          <a:xfrm>
            <a:off x="4548554" y="1302476"/>
            <a:ext cx="2338984" cy="504732"/>
          </a:xfrm>
          <a:prstGeom prst="chevron">
            <a:avLst>
              <a:gd name="adj" fmla="val 42907"/>
            </a:avLst>
          </a:prstGeom>
          <a:solidFill>
            <a:srgbClr val="0099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bg1"/>
                </a:solidFill>
                <a:effectLst/>
                <a:latin typeface="Google Sans"/>
              </a:rPr>
              <a:t>見込み客フォロー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EFF00361-9021-4A54-A5EA-BF378F4D21D3}"/>
              </a:ext>
            </a:extLst>
          </p:cNvPr>
          <p:cNvSpPr/>
          <p:nvPr/>
        </p:nvSpPr>
        <p:spPr>
          <a:xfrm>
            <a:off x="6788548" y="1302476"/>
            <a:ext cx="2338984" cy="504732"/>
          </a:xfrm>
          <a:prstGeom prst="chevron">
            <a:avLst>
              <a:gd name="adj" fmla="val 44681"/>
            </a:avLst>
          </a:prstGeom>
          <a:solidFill>
            <a:srgbClr val="0099C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商談</a:t>
            </a:r>
          </a:p>
        </p:txBody>
      </p:sp>
      <p:sp>
        <p:nvSpPr>
          <p:cNvPr id="7" name="矢印: 山形 6">
            <a:extLst>
              <a:ext uri="{FF2B5EF4-FFF2-40B4-BE49-F238E27FC236}">
                <a16:creationId xmlns:a16="http://schemas.microsoft.com/office/drawing/2014/main" id="{7B8650F6-6B83-4D6A-8E5C-5604C7F83AF4}"/>
              </a:ext>
            </a:extLst>
          </p:cNvPr>
          <p:cNvSpPr/>
          <p:nvPr/>
        </p:nvSpPr>
        <p:spPr>
          <a:xfrm>
            <a:off x="9014894" y="1302476"/>
            <a:ext cx="2338984" cy="504732"/>
          </a:xfrm>
          <a:prstGeom prst="chevron">
            <a:avLst>
              <a:gd name="adj" fmla="val 44681"/>
            </a:avLst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A3A2D54-6179-437B-95D0-B3B5E7790439}"/>
              </a:ext>
            </a:extLst>
          </p:cNvPr>
          <p:cNvSpPr txBox="1">
            <a:spLocks/>
          </p:cNvSpPr>
          <p:nvPr/>
        </p:nvSpPr>
        <p:spPr>
          <a:xfrm>
            <a:off x="8928848" y="275487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47C270D-59DB-1B8D-31BE-1D0A9E880D00}"/>
              </a:ext>
            </a:extLst>
          </p:cNvPr>
          <p:cNvSpPr/>
          <p:nvPr/>
        </p:nvSpPr>
        <p:spPr>
          <a:xfrm>
            <a:off x="758384" y="1879976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お客様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F742570-997A-3452-D499-B9ADF28928F4}"/>
              </a:ext>
            </a:extLst>
          </p:cNvPr>
          <p:cNvCxnSpPr>
            <a:cxnSpLocks/>
          </p:cNvCxnSpPr>
          <p:nvPr/>
        </p:nvCxnSpPr>
        <p:spPr>
          <a:xfrm>
            <a:off x="663355" y="3005912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E5D5680-6459-2A10-E170-52A03277C3BF}"/>
              </a:ext>
            </a:extLst>
          </p:cNvPr>
          <p:cNvSpPr/>
          <p:nvPr/>
        </p:nvSpPr>
        <p:spPr>
          <a:xfrm>
            <a:off x="758384" y="3072185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C845700-2EDA-42AB-5FA2-55F8FB4D6B59}"/>
              </a:ext>
            </a:extLst>
          </p:cNvPr>
          <p:cNvSpPr/>
          <p:nvPr/>
        </p:nvSpPr>
        <p:spPr>
          <a:xfrm>
            <a:off x="758384" y="4282934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法務／経理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FF7318-BBC7-286C-295A-96FAD422C27F}"/>
              </a:ext>
            </a:extLst>
          </p:cNvPr>
          <p:cNvCxnSpPr>
            <a:cxnSpLocks/>
          </p:cNvCxnSpPr>
          <p:nvPr/>
        </p:nvCxnSpPr>
        <p:spPr>
          <a:xfrm>
            <a:off x="663355" y="4222010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38A52B-1BB2-308F-892C-F48BB9E44269}"/>
              </a:ext>
            </a:extLst>
          </p:cNvPr>
          <p:cNvSpPr/>
          <p:nvPr/>
        </p:nvSpPr>
        <p:spPr>
          <a:xfrm>
            <a:off x="2336992" y="1879976"/>
            <a:ext cx="2162788" cy="10692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・お問い合わせ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広告／ご紹介／</a:t>
            </a:r>
            <a:r>
              <a:rPr lang="en-US" altLang="ja-JP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／無料版からの切り替え）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17C7A9C-7D5F-2F04-99D4-965C76610753}"/>
              </a:ext>
            </a:extLst>
          </p:cNvPr>
          <p:cNvSpPr/>
          <p:nvPr/>
        </p:nvSpPr>
        <p:spPr>
          <a:xfrm>
            <a:off x="2336992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・資料送付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72CEB30C-0912-898D-68DD-1F45F3818D13}"/>
              </a:ext>
            </a:extLst>
          </p:cNvPr>
          <p:cNvSpPr/>
          <p:nvPr/>
        </p:nvSpPr>
        <p:spPr>
          <a:xfrm>
            <a:off x="2336992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CCBE3839-5BE8-D207-7C87-B090C7ADC0F5}"/>
              </a:ext>
            </a:extLst>
          </p:cNvPr>
          <p:cNvSpPr/>
          <p:nvPr/>
        </p:nvSpPr>
        <p:spPr>
          <a:xfrm>
            <a:off x="4595648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・ヒアリングシート記入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・オプションリクエスト回答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0F52016-AC45-300E-0FAF-58DE85713C1B}"/>
              </a:ext>
            </a:extLst>
          </p:cNvPr>
          <p:cNvSpPr/>
          <p:nvPr/>
        </p:nvSpPr>
        <p:spPr>
          <a:xfrm>
            <a:off x="4595648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・架電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・ヒアリングシート送付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・記録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51C95AB-1D82-A5CF-05E9-B306FB4D0806}"/>
              </a:ext>
            </a:extLst>
          </p:cNvPr>
          <p:cNvSpPr/>
          <p:nvPr/>
        </p:nvSpPr>
        <p:spPr>
          <a:xfrm>
            <a:off x="4595648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7828511-E14F-896C-BBE2-CCBAC9B007F9}"/>
              </a:ext>
            </a:extLst>
          </p:cNvPr>
          <p:cNvSpPr/>
          <p:nvPr/>
        </p:nvSpPr>
        <p:spPr>
          <a:xfrm>
            <a:off x="6855177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・契約内容確認</a:t>
            </a:r>
            <a:endParaRPr kumimoji="1"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・データ量確認</a:t>
            </a:r>
            <a:endParaRPr kumimoji="1"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・利用システム確認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1F40709C-3B7D-C951-6220-B481A0FC8AD1}"/>
              </a:ext>
            </a:extLst>
          </p:cNvPr>
          <p:cNvSpPr/>
          <p:nvPr/>
        </p:nvSpPr>
        <p:spPr>
          <a:xfrm>
            <a:off x="6855177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・検討フォロー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・契約条件提示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・契約条件交渉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81C7BDA7-DDFF-C086-D6E9-39C2AFB992CD}"/>
              </a:ext>
            </a:extLst>
          </p:cNvPr>
          <p:cNvSpPr/>
          <p:nvPr/>
        </p:nvSpPr>
        <p:spPr>
          <a:xfrm>
            <a:off x="6855177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9AAAECCA-F772-2C28-B406-74CF6E1B79FE}"/>
              </a:ext>
            </a:extLst>
          </p:cNvPr>
          <p:cNvSpPr/>
          <p:nvPr/>
        </p:nvSpPr>
        <p:spPr>
          <a:xfrm>
            <a:off x="9114008" y="1879976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・契約書作成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・初期費用お支払い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・お支払い方法登録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・データ登録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C9FC136-F4F5-748A-AE84-4FAE0655BC21}"/>
              </a:ext>
            </a:extLst>
          </p:cNvPr>
          <p:cNvSpPr/>
          <p:nvPr/>
        </p:nvSpPr>
        <p:spPr>
          <a:xfrm>
            <a:off x="9114008" y="3072185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・初回費用請求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・契約締結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5DA547B-4DBB-2CE6-541B-FFDA4244FA90}"/>
              </a:ext>
            </a:extLst>
          </p:cNvPr>
          <p:cNvSpPr/>
          <p:nvPr/>
        </p:nvSpPr>
        <p:spPr>
          <a:xfrm>
            <a:off x="9114008" y="4282934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・提出書類審査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・稟議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・お支払い情報登録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732493D-7392-54B8-AB51-374BE053A27A}"/>
              </a:ext>
            </a:extLst>
          </p:cNvPr>
          <p:cNvSpPr/>
          <p:nvPr/>
        </p:nvSpPr>
        <p:spPr>
          <a:xfrm>
            <a:off x="760656" y="5486218"/>
            <a:ext cx="1475874" cy="1069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システムサポート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3639EAB-51D0-0E97-686A-2117671C466F}"/>
              </a:ext>
            </a:extLst>
          </p:cNvPr>
          <p:cNvCxnSpPr>
            <a:cxnSpLocks/>
          </p:cNvCxnSpPr>
          <p:nvPr/>
        </p:nvCxnSpPr>
        <p:spPr>
          <a:xfrm>
            <a:off x="665627" y="5411646"/>
            <a:ext cx="1069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2E134B63-C80D-C712-2F6F-F68D7F029BA3}"/>
              </a:ext>
            </a:extLst>
          </p:cNvPr>
          <p:cNvSpPr/>
          <p:nvPr/>
        </p:nvSpPr>
        <p:spPr>
          <a:xfrm>
            <a:off x="2336992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651D93A-2B9D-33E3-E547-18D5D8BE7A6B}"/>
              </a:ext>
            </a:extLst>
          </p:cNvPr>
          <p:cNvSpPr/>
          <p:nvPr/>
        </p:nvSpPr>
        <p:spPr>
          <a:xfrm>
            <a:off x="4595648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・データ連携仕様提供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・システム条件提示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28135693-8B04-BB3F-20B2-37EEFFF4A8D1}"/>
              </a:ext>
            </a:extLst>
          </p:cNvPr>
          <p:cNvSpPr/>
          <p:nvPr/>
        </p:nvSpPr>
        <p:spPr>
          <a:xfrm>
            <a:off x="6855177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・見積提供</a:t>
            </a:r>
            <a:b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セットアップ費用のみ、開発を要する場合は「オプション開発」のフロー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DFCD0967-DD8E-1C3A-8342-31544BE0C200}"/>
              </a:ext>
            </a:extLst>
          </p:cNvPr>
          <p:cNvSpPr/>
          <p:nvPr/>
        </p:nvSpPr>
        <p:spPr>
          <a:xfrm>
            <a:off x="9114008" y="5486218"/>
            <a:ext cx="2162788" cy="106999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・初回セットアップ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・疎通テスト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・データ登録</a:t>
            </a: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160</Words>
  <Application>Microsoft Office PowerPoint</Application>
  <PresentationFormat>ワイド画面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Google Sans</vt:lpstr>
      <vt:lpstr>Meiryo UI</vt:lpstr>
      <vt:lpstr>游ゴシック</vt:lpstr>
      <vt:lpstr>Calibri</vt:lpstr>
      <vt:lpstr>Calibri Light</vt:lpstr>
      <vt:lpstr>Wingdings 2</vt:lpstr>
      <vt:lpstr>HDOfficeLightV0</vt:lpstr>
      <vt:lpstr>【業務フロー】 契約～ご利用開始開始（システム開発なし）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168</cp:revision>
  <dcterms:created xsi:type="dcterms:W3CDTF">2022-02-19T21:04:35Z</dcterms:created>
  <dcterms:modified xsi:type="dcterms:W3CDTF">2024-03-09T07:39:28Z</dcterms:modified>
</cp:coreProperties>
</file>